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ngBMU1mEJkPPg62p/ctnvlvvq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Kijktafel</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Arial"/>
                <a:ea typeface="Arial"/>
                <a:cs typeface="Arial"/>
                <a:sym typeface="Arial"/>
              </a:rPr>
              <a:t>Jezus werd geboren in Betlehem, een stad in Judea. Herodes was op dat moment koning. Niet lang na de geboorte van Jezus kwamen er wijze mannen in Jeruzalem aan. Ze kwamen uit het oosten, uit een ver land. Ze vroegen aan de mensen in Jeruzalem: ‘Waar is de koning van de Joden die kortgeleden geboren is? We hebben zijn ster gezien. Die kwam aan de hemel omhoog. En nu zijn we gekomen om de nieuwe koning te eren.’...’</a:t>
            </a:r>
            <a:br>
              <a:rPr b="0" i="1" lang="nl" sz="1600" u="none" cap="none" strike="noStrike">
                <a:solidFill>
                  <a:srgbClr val="F39430"/>
                </a:solidFill>
                <a:latin typeface="Arial"/>
                <a:ea typeface="Arial"/>
                <a:cs typeface="Arial"/>
                <a:sym typeface="Arial"/>
              </a:rPr>
            </a:br>
            <a:r>
              <a:rPr b="0" i="1" lang="nl" sz="1600" u="none" cap="none" strike="noStrike">
                <a:solidFill>
                  <a:srgbClr val="F39430"/>
                </a:solidFill>
                <a:latin typeface="Arial"/>
                <a:ea typeface="Arial"/>
                <a:cs typeface="Arial"/>
                <a:sym typeface="Arial"/>
              </a:rPr>
              <a:t>Matteüs 2:1-2</a:t>
            </a:r>
            <a:endParaRPr b="0" i="1" sz="1600" u="none" cap="none" strike="noStrike">
              <a:solidFill>
                <a:srgbClr val="F3943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1" i="0" lang="nl" sz="1500" u="none" cap="none" strike="noStrike">
                <a:solidFill>
                  <a:srgbClr val="000000"/>
                </a:solidFill>
                <a:latin typeface="Calibri"/>
                <a:ea typeface="Calibri"/>
                <a:cs typeface="Calibri"/>
                <a:sym typeface="Calibri"/>
              </a:rPr>
            </a:br>
            <a:endParaRPr b="1"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lang="nl" sz="1600">
                <a:latin typeface="Calibri"/>
                <a:ea typeface="Calibri"/>
                <a:cs typeface="Calibri"/>
                <a:sym typeface="Calibri"/>
              </a:rPr>
              <a:t>Opdracht:</a:t>
            </a:r>
            <a:endParaRPr b="1" sz="16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sz="16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i="0" lang="nl" sz="1600" u="none" cap="none" strike="noStrike">
                <a:solidFill>
                  <a:srgbClr val="000000"/>
                </a:solidFill>
                <a:latin typeface="Calibri"/>
                <a:ea typeface="Calibri"/>
                <a:cs typeface="Calibri"/>
                <a:sym typeface="Calibri"/>
              </a:rPr>
              <a:t>Zet je zelfgemaakte    …    op deze kijktafel.</a:t>
            </a:r>
            <a:br>
              <a:rPr i="0" lang="nl" sz="1600" u="none" cap="none" strike="noStrike">
                <a:solidFill>
                  <a:srgbClr val="000000"/>
                </a:solidFill>
                <a:latin typeface="Calibri"/>
                <a:ea typeface="Calibri"/>
                <a:cs typeface="Calibri"/>
                <a:sym typeface="Calibri"/>
              </a:rPr>
            </a:br>
            <a:r>
              <a:rPr lang="nl" sz="1600">
                <a:latin typeface="Calibri"/>
                <a:ea typeface="Calibri"/>
                <a:cs typeface="Calibri"/>
                <a:sym typeface="Calibri"/>
              </a:rPr>
              <a:t>Als je het leuk vindt, kun je thuis ook een kijktafel maken met spulletjes die jij bij dit kerstverhaal vindt passen.</a:t>
            </a:r>
            <a:endParaRPr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br>
              <a:rPr b="1" lang="nl" sz="1600">
                <a:latin typeface="Calibri"/>
                <a:ea typeface="Calibri"/>
                <a:cs typeface="Calibri"/>
                <a:sym typeface="Calibri"/>
              </a:rPr>
            </a:br>
            <a:br>
              <a:rPr b="1" lang="nl" sz="1600">
                <a:latin typeface="Calibri"/>
                <a:ea typeface="Calibri"/>
                <a:cs typeface="Calibri"/>
                <a:sym typeface="Calibri"/>
              </a:rPr>
            </a:br>
            <a:r>
              <a:rPr b="1" lang="nl" sz="1600">
                <a:latin typeface="Calibri"/>
                <a:ea typeface="Calibri"/>
                <a:cs typeface="Calibri"/>
                <a:sym typeface="Calibri"/>
              </a:rPr>
              <a:t>Om door te praten:</a:t>
            </a:r>
            <a:br>
              <a:rPr b="1" i="0" lang="nl" sz="1600" u="none" cap="none" strike="noStrike">
                <a:solidFill>
                  <a:srgbClr val="000000"/>
                </a:solidFill>
                <a:latin typeface="Calibri"/>
                <a:ea typeface="Calibri"/>
                <a:cs typeface="Calibri"/>
                <a:sym typeface="Calibri"/>
              </a:rPr>
            </a:br>
            <a:r>
              <a:rPr i="0" lang="nl" sz="1600" u="none" cap="none" strike="noStrike">
                <a:solidFill>
                  <a:srgbClr val="000000"/>
                </a:solidFill>
                <a:latin typeface="Calibri"/>
                <a:ea typeface="Calibri"/>
                <a:cs typeface="Calibri"/>
                <a:sym typeface="Calibri"/>
              </a:rPr>
              <a:t>Wat zie je nog meer? </a:t>
            </a:r>
            <a:endParaRPr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i="0" lang="nl" sz="1600" u="none" cap="none" strike="noStrike">
                <a:solidFill>
                  <a:srgbClr val="000000"/>
                </a:solidFill>
                <a:latin typeface="Calibri"/>
                <a:ea typeface="Calibri"/>
                <a:cs typeface="Calibri"/>
                <a:sym typeface="Calibri"/>
              </a:rPr>
              <a:t>Wat heeft dat met het Bijbelverhaal te maken denk je? </a:t>
            </a:r>
            <a:endParaRPr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